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5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5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6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6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Slides/notesSlide8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2.xml" ContentType="application/vnd.openxmlformats-officedocument.drawingml.chart+xml"/>
  <Override PartName="/ppt/drawings/drawing8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5.xml" ContentType="application/vnd.openxmlformats-officedocument.drawingml.chart+xml"/>
  <Override PartName="/ppt/drawings/drawing10.xml" ContentType="application/vnd.openxmlformats-officedocument.drawingml.chartshapes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1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38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drawings/drawing12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39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notesSlides/notesSlide14.xml" ContentType="application/vnd.openxmlformats-officedocument.presentationml.notesSlide+xml"/>
  <Override PartName="/ppt/charts/chart40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765" r:id="rId2"/>
    <p:sldId id="991" r:id="rId3"/>
    <p:sldId id="1005" r:id="rId4"/>
    <p:sldId id="990" r:id="rId5"/>
    <p:sldId id="1014" r:id="rId6"/>
    <p:sldId id="993" r:id="rId7"/>
    <p:sldId id="1007" r:id="rId8"/>
    <p:sldId id="1000" r:id="rId9"/>
    <p:sldId id="995" r:id="rId10"/>
    <p:sldId id="996" r:id="rId11"/>
    <p:sldId id="1008" r:id="rId12"/>
    <p:sldId id="998" r:id="rId13"/>
    <p:sldId id="999" r:id="rId14"/>
    <p:sldId id="1009" r:id="rId15"/>
    <p:sldId id="1010" r:id="rId16"/>
    <p:sldId id="905" r:id="rId17"/>
    <p:sldId id="918" r:id="rId18"/>
    <p:sldId id="1011" r:id="rId19"/>
    <p:sldId id="994" r:id="rId20"/>
    <p:sldId id="1001" r:id="rId21"/>
    <p:sldId id="1012" r:id="rId22"/>
    <p:sldId id="836" r:id="rId23"/>
  </p:sldIdLst>
  <p:sldSz cx="9144000" cy="6858000" type="screen4x3"/>
  <p:notesSz cx="6810375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AD5"/>
    <a:srgbClr val="082FAC"/>
    <a:srgbClr val="0000FF"/>
    <a:srgbClr val="EDFCFD"/>
    <a:srgbClr val="0099FF"/>
    <a:srgbClr val="00B050"/>
    <a:srgbClr val="DCEFF0"/>
    <a:srgbClr val="BBE0E3"/>
    <a:srgbClr val="EDEFE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8" autoAdjust="0"/>
    <p:restoredTop sz="99868" autoAdjust="0"/>
  </p:normalViewPr>
  <p:slideViewPr>
    <p:cSldViewPr>
      <p:cViewPr varScale="1">
        <p:scale>
          <a:sx n="113" d="100"/>
          <a:sy n="113" d="100"/>
        </p:scale>
        <p:origin x="1200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6.xlsx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7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8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9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0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1.xlsx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chartUserShapes" Target="../drawings/drawing7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6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37.xlsx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8.xlsx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chartUserShapes" Target="../drawings/drawing12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9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0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69514092854693E-2"/>
          <c:y val="0.18463108952785051"/>
          <c:w val="0.83887937174158367"/>
          <c:h val="0.664077145277036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риска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1A-42DF-AE19-ABE40C6FA4BD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25400">
                <a:solidFill>
                  <a:schemeClr val="tx2">
                    <a:lumMod val="50000"/>
                    <a:lumOff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  <a:lumOff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1A-42DF-AE19-ABE40C6FA4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91A-42DF-AE19-ABE40C6FA4BD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1A-42DF-AE19-ABE40C6FA4B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1A-42DF-AE19-ABE40C6FA4BD}"/>
              </c:ext>
            </c:extLst>
          </c:dPt>
          <c:dLbls>
            <c:dLbl>
              <c:idx val="3"/>
              <c:layout>
                <c:manualLayout>
                  <c:x val="8.9367887753079675E-2"/>
                  <c:y val="-0.271825974389065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2504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91A-42DF-AE19-ABE40C6FA4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Высокая</c:v>
                </c:pt>
                <c:pt idx="1">
                  <c:v>Значительная</c:v>
                </c:pt>
                <c:pt idx="2">
                  <c:v>Средняя</c:v>
                </c:pt>
                <c:pt idx="3">
                  <c:v>Умеренная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227</c:v>
                </c:pt>
                <c:pt idx="2">
                  <c:v>192</c:v>
                </c:pt>
                <c:pt idx="3">
                  <c:v>2504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91A-42DF-AE19-ABE40C6FA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73152245958422"/>
          <c:y val="0.89414092005304968"/>
          <c:w val="0.66226210417598286"/>
          <c:h val="6.7854127319186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01517142877317"/>
          <c:y val="7.8644851479472241E-2"/>
          <c:w val="0.87198484273563359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Владимирская область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08C-4D08-A913-1461A57F3D56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08C-4D08-A913-1461A57F3D56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6.4050643381147725E-3"/>
                  <c:y val="-2.0154919119460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08C-4D08-A913-1461A57F3D5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3639</c:v>
                </c:pt>
                <c:pt idx="1">
                  <c:v>3399</c:v>
                </c:pt>
                <c:pt idx="2">
                  <c:v>1630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Ивановская область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08C-4D08-A913-1461A57F3D56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8430386028688639E-2"/>
                  <c:y val="-2.7713013789257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08C-4D08-A913-1461A57F3D56}"/>
                </c:ext>
                <c:ext xmlns:c15="http://schemas.microsoft.com/office/drawing/2012/chart" uri="{CE6537A1-D6FC-4f65-9D91-7224C49458BB}">
                  <c15:layout>
                    <c:manualLayout>
                      <c:w val="0.10148824443742857"/>
                      <c:h val="5.313340552867681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8430386028688521E-2"/>
                  <c:y val="-2.7713013789257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08C-4D08-A913-1461A57F3D5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2024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3224</c:v>
                </c:pt>
                <c:pt idx="1">
                  <c:v>3076</c:v>
                </c:pt>
                <c:pt idx="2">
                  <c:v>1366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659776"/>
        <c:axId val="250660168"/>
        <c:axId val="0"/>
      </c:bar3DChart>
      <c:catAx>
        <c:axId val="250659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660168"/>
        <c:crosses val="autoZero"/>
        <c:auto val="1"/>
        <c:lblAlgn val="ctr"/>
        <c:lblOffset val="100"/>
        <c:noMultiLvlLbl val="0"/>
      </c:catAx>
      <c:valAx>
        <c:axId val="250660168"/>
        <c:scaling>
          <c:orientation val="minMax"/>
          <c:max val="4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659776"/>
        <c:crosses val="autoZero"/>
        <c:crossBetween val="between"/>
        <c:majorUnit val="10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2045874680835182"/>
          <c:w val="0.769037288569834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Плановые проверки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FC2-4EA4-B625-B7C1896AE6F0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FC2-4EA4-B625-B7C1896AE6F0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FC2-4EA4-B625-B7C1896AE6F0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660952"/>
        <c:axId val="250661344"/>
        <c:axId val="0"/>
      </c:bar3DChart>
      <c:catAx>
        <c:axId val="250660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661344"/>
        <c:crosses val="autoZero"/>
        <c:auto val="1"/>
        <c:lblAlgn val="ctr"/>
        <c:lblOffset val="100"/>
        <c:noMultiLvlLbl val="0"/>
      </c:catAx>
      <c:valAx>
        <c:axId val="250661344"/>
        <c:scaling>
          <c:orientation val="minMax"/>
          <c:max val="2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66095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84473291444058"/>
          <c:y val="0.87344542694256233"/>
          <c:w val="0.56393060408479623"/>
          <c:h val="9.1999109754833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Результативность проверок</a:t>
            </a:r>
          </a:p>
        </c:rich>
      </c:tx>
      <c:layout>
        <c:manualLayout>
          <c:xMode val="edge"/>
          <c:yMode val="edge"/>
          <c:x val="0.28447871888878445"/>
          <c:y val="1.2746464048071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C6B-4B07-A459-EDDC103CF1C4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C6B-4B07-A459-EDDC103CF1C4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C6B-4B07-A459-EDDC103CF1C4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662128"/>
        <c:axId val="250662520"/>
        <c:axId val="0"/>
      </c:bar3DChart>
      <c:catAx>
        <c:axId val="25066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662520"/>
        <c:crosses val="autoZero"/>
        <c:auto val="1"/>
        <c:lblAlgn val="ctr"/>
        <c:lblOffset val="100"/>
        <c:noMultiLvlLbl val="0"/>
      </c:catAx>
      <c:valAx>
        <c:axId val="250662520"/>
        <c:scaling>
          <c:orientation val="minMax"/>
          <c:max val="5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662128"/>
        <c:crosses val="autoZero"/>
        <c:crossBetween val="between"/>
        <c:majorUnit val="100"/>
        <c:min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92535587213954"/>
          <c:y val="0.88619189099063356"/>
          <c:w val="0.58763698620381211"/>
          <c:h val="5.37597176106201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dirty="0">
                <a:solidFill>
                  <a:srgbClr val="002060"/>
                </a:solidFill>
              </a:rPr>
              <a:t>Внеплановые проверки (всего)</a:t>
            </a:r>
          </a:p>
        </c:rich>
      </c:tx>
      <c:layout>
        <c:manualLayout>
          <c:xMode val="edge"/>
          <c:yMode val="edge"/>
          <c:x val="0.12513314106085577"/>
          <c:y val="7.869589439413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388474333150218"/>
          <c:y val="0.26571882616575454"/>
          <c:w val="0.76859587682353658"/>
          <c:h val="0.67055013436420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1"/>
                <c:pt idx="0">
                  <c:v>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21-4513-AC60-194D259E2B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1"/>
                <c:pt idx="0">
                  <c:v>514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21-4513-AC60-194D259E2B6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21-4513-AC60-194D259E2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51649944"/>
        <c:axId val="251650336"/>
        <c:axId val="0"/>
      </c:bar3DChart>
      <c:catAx>
        <c:axId val="251649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1650336"/>
        <c:crosses val="autoZero"/>
        <c:auto val="1"/>
        <c:lblAlgn val="ctr"/>
        <c:lblOffset val="100"/>
        <c:noMultiLvlLbl val="0"/>
      </c:catAx>
      <c:valAx>
        <c:axId val="251650336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5164994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73238316518275E-2"/>
          <c:y val="0.95269300100325649"/>
          <c:w val="0.97722676168348177"/>
          <c:h val="4.7307039894304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1815167610737E-3"/>
          <c:y val="0"/>
          <c:w val="0.99857814255063626"/>
          <c:h val="0.97038968332212039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13"/>
        <c:extLst xmlns:c16r2="http://schemas.microsoft.com/office/drawing/2015/06/chart">
          <c:ext xmlns:c15="http://schemas.microsoft.com/office/drawing/2012/chart" uri="{02D57815-91ED-43cb-92C2-25804820EDAC}">
            <c15:filteredPieSeries>
              <c15:ser>
                <c:idx val="2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A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C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E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0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9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75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75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>
                    <c:ext uri="{CE6537A1-D6FC-4f65-9D91-7224C49458BB}"/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Лист1!$D$2:$D$6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1-5702-4691-8A32-00F1701FCC91}"/>
                  </c:ext>
                </c:extLst>
              </c15:ser>
            </c15:filteredPieSeries>
            <c15:filteredPieSeries>
              <c15:ser>
                <c:idx val="4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3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5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7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9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3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3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3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A-5702-4691-8A32-00F1701FCC91}"/>
                  </c:ext>
                </c:extLst>
              </c15:ser>
            </c15:filteredPieSeries>
            <c15:filteredPieSeries>
              <c15:ser>
                <c:idx val="5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C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E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0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2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D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6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6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Лист1!$E$2:$E$6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23-5702-4691-8A32-00F1701FCC9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Нагрузка на инспектора</a:t>
            </a:r>
          </a:p>
        </c:rich>
      </c:tx>
      <c:layout>
        <c:manualLayout>
          <c:xMode val="edge"/>
          <c:yMode val="edge"/>
          <c:x val="0.21520097057773718"/>
          <c:y val="1.4352947270123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075800088406254"/>
          <c:y val="0.1328174026369624"/>
          <c:w val="0.85372694996064269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813-4EB9-945F-6AA3A5C7D16C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715210505065829E-2"/>
                  <c:y val="2.36357518476821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1990239566877393"/>
                      <c:h val="8.154334387450644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813-4EB9-945F-6AA3A5C7D1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1651120"/>
        <c:axId val="251651512"/>
        <c:axId val="0"/>
      </c:bar3DChart>
      <c:catAx>
        <c:axId val="251651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1651512"/>
        <c:crosses val="autoZero"/>
        <c:auto val="1"/>
        <c:lblAlgn val="ctr"/>
        <c:lblOffset val="100"/>
        <c:noMultiLvlLbl val="0"/>
      </c:catAx>
      <c:valAx>
        <c:axId val="251651512"/>
        <c:scaling>
          <c:orientation val="minMax"/>
          <c:max val="1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1651120"/>
        <c:crosses val="autoZero"/>
        <c:crossBetween val="between"/>
        <c:majorUnit val="25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88481507911119861"/>
          <c:h val="5.10396481671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1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0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 в 2024 году</a:t>
            </a:r>
          </a:p>
          <a:p>
            <a:pPr algn="ctr" rtl="0">
              <a:def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1100" b="1" i="0" u="none" strike="noStrike" kern="1200" spc="0" baseline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757368089235480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1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83745447302137E-2"/>
          <c:y val="0.22767465862178468"/>
          <c:w val="0.97216254552697867"/>
          <c:h val="0.57026040012702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12-49D4-B5BD-E8966124C5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12-49D4-B5BD-E8966124C549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12-49D4-B5BD-E8966124C5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12-49D4-B5BD-E8966124C549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12-49D4-B5BD-E8966124C5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C72-4FE4-B172-204FC093E8EB}"/>
              </c:ext>
            </c:extLst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Допуск, ЭИЛ</c:v>
                </c:pt>
                <c:pt idx="1">
                  <c:v>КВП</c:v>
                </c:pt>
                <c:pt idx="2">
                  <c:v>Поручение Правительства РФ</c:v>
                </c:pt>
                <c:pt idx="3">
                  <c:v>Участие в качестве специалистов</c:v>
                </c:pt>
                <c:pt idx="4">
                  <c:v>Угроза приченения вреда</c:v>
                </c:pt>
                <c:pt idx="5">
                  <c:v>Требование прокуратуры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462</c:v>
                </c:pt>
                <c:pt idx="1">
                  <c:v>31</c:v>
                </c:pt>
                <c:pt idx="2">
                  <c:v>7</c:v>
                </c:pt>
                <c:pt idx="3">
                  <c:v>10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612-49D4-B5BD-E8966124C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14246194027286E-2"/>
          <c:y val="0.80550114078067059"/>
          <c:w val="0.98668575380597268"/>
          <c:h val="0.13952179832726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1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1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 в </a:t>
            </a:r>
            <a:r>
              <a:rPr lang="en-US" sz="11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lang="ru-RU" sz="11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квартале 2025 года</a:t>
            </a:r>
          </a:p>
          <a:p>
            <a:pPr algn="ctr" rtl="0">
              <a:def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1100" b="1" i="0" u="none" strike="noStrike" kern="1200" spc="0" baseline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757368089235480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1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357772663893697E-2"/>
          <c:y val="0.22288919991346914"/>
          <c:w val="0.95128445467221268"/>
          <c:h val="0.583235502078192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A8-4856-8BE1-4400F696D4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A8-4856-8BE1-4400F696D47A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A8-4856-8BE1-4400F696D4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A8-4856-8BE1-4400F696D47A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A8-4856-8BE1-4400F696D4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1A8-4856-8BE1-4400F696D47A}"/>
              </c:ext>
            </c:extLst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1A8-4856-8BE1-4400F696D4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1A8-4856-8BE1-4400F696D47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1A8-4856-8BE1-4400F696D47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Допуск, ЭИЛ</c:v>
                </c:pt>
                <c:pt idx="1">
                  <c:v>КВП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63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1A8-4856-8BE1-4400F696D4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14246194027286E-2"/>
          <c:y val="0.80550114078067059"/>
          <c:w val="0.98668575380597268"/>
          <c:h val="0.13952179832726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dirty="0">
                <a:solidFill>
                  <a:srgbClr val="002060"/>
                </a:solidFill>
              </a:rPr>
              <a:t>Внеплановые проверки (всего)</a:t>
            </a:r>
          </a:p>
        </c:rich>
      </c:tx>
      <c:layout>
        <c:manualLayout>
          <c:xMode val="edge"/>
          <c:yMode val="edge"/>
          <c:x val="0.12513314106085577"/>
          <c:y val="7.869589439413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388474333150218"/>
          <c:y val="0.26571882616575454"/>
          <c:w val="0.76859587682353658"/>
          <c:h val="0.67055013436420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21-4513-AC60-194D259E2B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1"/>
                <c:pt idx="0">
                  <c:v>313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21-4513-AC60-194D259E2B6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1"/>
                <c:pt idx="0">
                  <c:v>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21-4513-AC60-194D259E2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51653080"/>
        <c:axId val="250239344"/>
        <c:axId val="0"/>
      </c:bar3DChart>
      <c:catAx>
        <c:axId val="251653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0239344"/>
        <c:crosses val="autoZero"/>
        <c:auto val="1"/>
        <c:lblAlgn val="ctr"/>
        <c:lblOffset val="100"/>
        <c:noMultiLvlLbl val="0"/>
      </c:catAx>
      <c:valAx>
        <c:axId val="250239344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5165308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73238316518275E-2"/>
          <c:y val="0.95269300100325649"/>
          <c:w val="0.97722676168348177"/>
          <c:h val="4.7307039894304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1815167610737E-3"/>
          <c:y val="0"/>
          <c:w val="0.99857814255063626"/>
          <c:h val="0.97038968332212039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13"/>
        <c:extLst xmlns:c16r2="http://schemas.microsoft.com/office/drawing/2015/06/chart">
          <c:ext xmlns:c15="http://schemas.microsoft.com/office/drawing/2012/chart" uri="{02D57815-91ED-43cb-92C2-25804820EDAC}">
            <c15:filteredPieSeries>
              <c15:ser>
                <c:idx val="2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A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C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E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0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9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75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75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>
                    <c:ext uri="{CE6537A1-D6FC-4f65-9D91-7224C49458BB}"/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Лист1!$D$2:$D$6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1-5702-4691-8A32-00F1701FCC91}"/>
                  </c:ext>
                </c:extLst>
              </c15:ser>
            </c15:filteredPieSeries>
            <c15:filteredPieSeries>
              <c15:ser>
                <c:idx val="4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3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5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7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9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3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3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3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A-5702-4691-8A32-00F1701FCC91}"/>
                  </c:ext>
                </c:extLst>
              </c15:ser>
            </c15:filteredPieSeries>
            <c15:filteredPieSeries>
              <c15:ser>
                <c:idx val="5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C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E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0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2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D-5F58-48F5-B8C8-EAE187962724}"/>
                    </c:ext>
                  </c:extLst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6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6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Лист1!$E$2:$E$6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23-5702-4691-8A32-00F1701FCC9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903872"/>
        <c:axId val="249904256"/>
      </c:barChart>
      <c:catAx>
        <c:axId val="24990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904256"/>
        <c:crosses val="autoZero"/>
        <c:auto val="1"/>
        <c:lblAlgn val="ctr"/>
        <c:lblOffset val="100"/>
        <c:noMultiLvlLbl val="0"/>
      </c:catAx>
      <c:valAx>
        <c:axId val="249904256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90387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Нагрузка на инспектора</a:t>
            </a:r>
          </a:p>
        </c:rich>
      </c:tx>
      <c:layout>
        <c:manualLayout>
          <c:xMode val="edge"/>
          <c:yMode val="edge"/>
          <c:x val="0.21520097057773718"/>
          <c:y val="1.4352947270123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075800088406254"/>
          <c:y val="0.1328174026369624"/>
          <c:w val="0.85372694996064269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813-4EB9-945F-6AA3A5C7D16C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715210505065829E-2"/>
                  <c:y val="2.36357518476821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813-4EB9-945F-6AA3A5C7D16C}"/>
                </c:ext>
                <c:ext xmlns:c15="http://schemas.microsoft.com/office/drawing/2012/chart" uri="{CE6537A1-D6FC-4f65-9D91-7224C49458BB}">
                  <c15:layout>
                    <c:manualLayout>
                      <c:w val="0.21990239566877393"/>
                      <c:h val="8.154334387450644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813-4EB9-945F-6AA3A5C7D1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2511120"/>
        <c:axId val="282511512"/>
        <c:axId val="0"/>
      </c:bar3DChart>
      <c:catAx>
        <c:axId val="282511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2511512"/>
        <c:crosses val="autoZero"/>
        <c:auto val="1"/>
        <c:lblAlgn val="ctr"/>
        <c:lblOffset val="100"/>
        <c:noMultiLvlLbl val="0"/>
      </c:catAx>
      <c:valAx>
        <c:axId val="282511512"/>
        <c:scaling>
          <c:orientation val="minMax"/>
          <c:max val="6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2511120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88481507911119861"/>
          <c:h val="5.10396481671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9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 </a:t>
            </a:r>
            <a:b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2024 году</a:t>
            </a:r>
          </a:p>
          <a:p>
            <a:pPr algn="ctr" rtl="0">
              <a:defRPr lang="ru-RU" sz="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900" b="1" i="0" u="none" strike="noStrike" kern="1200" spc="0" baseline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2606471753987739"/>
          <c:y val="3.8987298940827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9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563403556501289E-2"/>
          <c:y val="0.23304313180510799"/>
          <c:w val="0.97343659644349878"/>
          <c:h val="0.623793030994732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12-49D4-B5BD-E8966124C5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12-49D4-B5BD-E8966124C549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12-49D4-B5BD-E8966124C5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12-49D4-B5BD-E8966124C549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12-49D4-B5BD-E8966124C5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281-4053-AC26-EC02E03B2352}"/>
              </c:ext>
            </c:extLst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612-49D4-B5BD-E8966124C5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Допуск, ЭИЛ</c:v>
                </c:pt>
                <c:pt idx="1">
                  <c:v>КВП</c:v>
                </c:pt>
                <c:pt idx="2">
                  <c:v>Поручение Правительства РФ</c:v>
                </c:pt>
                <c:pt idx="3">
                  <c:v>Участие в качестве специалистов</c:v>
                </c:pt>
                <c:pt idx="4">
                  <c:v>Угроза приченения вреда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258</c:v>
                </c:pt>
                <c:pt idx="1">
                  <c:v>15</c:v>
                </c:pt>
                <c:pt idx="2">
                  <c:v>12</c:v>
                </c:pt>
                <c:pt idx="3">
                  <c:v>27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612-49D4-B5BD-E8966124C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78708364088843"/>
          <c:w val="1"/>
          <c:h val="0.1221291635911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9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 </a:t>
            </a:r>
            <a:b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</a:t>
            </a:r>
            <a:r>
              <a:rPr lang="en-US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lang="ru-RU" sz="900" b="1" i="0" u="none" strike="noStrike" kern="1200" spc="0" baseline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квартале 2025 года</a:t>
            </a:r>
          </a:p>
          <a:p>
            <a:pPr algn="ctr" rtl="0">
              <a:defRPr lang="ru-RU" sz="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900" b="1" i="0" u="none" strike="noStrike" kern="1200" spc="0" baseline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05942117542495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9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27363626263746E-2"/>
          <c:y val="0.18277818871369628"/>
          <c:w val="0.96363574158258336"/>
          <c:h val="0.6168794990222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5D-4396-A64D-A7487AF09A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5D-4396-A64D-A7487AF09AC0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5D-4396-A64D-A7487AF09A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05D-4396-A64D-A7487AF09AC0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05D-4396-A64D-A7487AF09AC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05D-4396-A64D-A7487AF09AC0}"/>
              </c:ext>
            </c:extLst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05D-4396-A64D-A7487AF09A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05D-4396-A64D-A7487AF09AC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05D-4396-A64D-A7487AF09A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Допуск, ЭИЛ</c:v>
                </c:pt>
                <c:pt idx="1">
                  <c:v>Участие в качестве специалистов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05D-4396-A64D-A7487AF09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851043694166345"/>
          <c:w val="1"/>
          <c:h val="0.176170909224076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Административные наказания</a:t>
            </a: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9A8-4135-BDA0-75FF95B70216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9A8-4135-BDA0-75FF95B70216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9A8-4135-BDA0-75FF95B70216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68-443F-AAC3-C86E9E54E72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9A8-4135-BDA0-75FF95B702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2513080"/>
        <c:axId val="282513472"/>
        <c:axId val="0"/>
      </c:bar3DChart>
      <c:catAx>
        <c:axId val="282513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2513472"/>
        <c:crosses val="autoZero"/>
        <c:auto val="1"/>
        <c:lblAlgn val="ctr"/>
        <c:lblOffset val="100"/>
        <c:noMultiLvlLbl val="0"/>
      </c:catAx>
      <c:valAx>
        <c:axId val="282513472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2513080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8619189099063356"/>
          <c:w val="0.75459023071510578"/>
          <c:h val="7.1583941362250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Административный штраф </a:t>
            </a: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008-43AD-B1A6-02B156540FF5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745185007933589E-2"/>
                  <c:y val="6.2601249511081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19246864308524125"/>
                      <c:h val="9.54669055043997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008-43AD-B1A6-02B156540F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230136"/>
        <c:axId val="283230528"/>
        <c:axId val="0"/>
      </c:bar3DChart>
      <c:catAx>
        <c:axId val="283230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230528"/>
        <c:crosses val="autoZero"/>
        <c:auto val="1"/>
        <c:lblAlgn val="ctr"/>
        <c:lblOffset val="100"/>
        <c:noMultiLvlLbl val="0"/>
      </c:catAx>
      <c:valAx>
        <c:axId val="283230528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230136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6997597245742186"/>
          <c:w val="0.87068103544050657"/>
          <c:h val="7.0313526281557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Административное приостановление деятельности</a:t>
            </a:r>
          </a:p>
        </c:rich>
      </c:tx>
      <c:layout>
        <c:manualLayout>
          <c:xMode val="edge"/>
          <c:yMode val="edge"/>
          <c:x val="0.230211244334675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24D-4419-A4D2-0A5546986590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24D-4419-A4D2-0A5546986590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4D-4419-A4D2-0A5546986590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24D-4419-A4D2-0A55469865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231312"/>
        <c:axId val="283231704"/>
        <c:axId val="0"/>
      </c:bar3DChart>
      <c:catAx>
        <c:axId val="283231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231704"/>
        <c:crosses val="autoZero"/>
        <c:auto val="1"/>
        <c:lblAlgn val="ctr"/>
        <c:lblOffset val="100"/>
        <c:noMultiLvlLbl val="0"/>
      </c:catAx>
      <c:valAx>
        <c:axId val="283231704"/>
        <c:scaling>
          <c:orientation val="minMax"/>
          <c:max val="3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2313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8619189099063356"/>
          <c:w val="0.87068103544050657"/>
          <c:h val="7.1583941362250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513-4B37-9649-5B76259E6A93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474</c:v>
                </c:pt>
                <c:pt idx="1">
                  <c:v>812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017068923404868E-2"/>
                  <c:y val="2.864748501924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0.1320183011856419"/>
                      <c:h val="8.565901764916936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547581564652961E-2"/>
                  <c:y val="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6.3240727097966576E-2"/>
                      <c:h val="6.494408497508716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375</c:v>
                </c:pt>
                <c:pt idx="1">
                  <c:v>486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296652766419475E-2"/>
                  <c:y val="-2.23252268735260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4.1113969501202954E-2"/>
                      <c:h val="4.48513807889137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547581564652961E-2"/>
                  <c:y val="-2.45577495608786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6EA456-5DE9-41B6-95AC-753291F5908B}" type="VALUE">
                      <a:rPr lang="en-US" sz="1400" b="1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3.3154907822275918E-2"/>
                      <c:h val="7.25569873389595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21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13-4B37-9649-5B76259E6A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232488"/>
        <c:axId val="283232880"/>
        <c:axId val="0"/>
      </c:bar3DChart>
      <c:catAx>
        <c:axId val="283232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232880"/>
        <c:crosses val="autoZero"/>
        <c:auto val="1"/>
        <c:lblAlgn val="ctr"/>
        <c:lblOffset val="100"/>
        <c:noMultiLvlLbl val="0"/>
      </c:catAx>
      <c:valAx>
        <c:axId val="283232880"/>
        <c:scaling>
          <c:orientation val="minMax"/>
          <c:max val="1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232488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926354730220825"/>
          <c:y val="0.93282620496456792"/>
          <c:w val="0.30224187221199839"/>
          <c:h val="4.56862036426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Административные наказания</a:t>
            </a: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9A8-4135-BDA0-75FF95B70216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9A8-4135-BDA0-75FF95B70216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9A8-4135-BDA0-75FF95B70216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B0C-4E85-AC69-BAC92062C658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9A8-4135-BDA0-75FF95B702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233664"/>
        <c:axId val="283684808"/>
        <c:axId val="0"/>
      </c:bar3DChart>
      <c:catAx>
        <c:axId val="283233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84808"/>
        <c:crosses val="autoZero"/>
        <c:auto val="1"/>
        <c:lblAlgn val="ctr"/>
        <c:lblOffset val="100"/>
        <c:noMultiLvlLbl val="0"/>
      </c:catAx>
      <c:valAx>
        <c:axId val="283684808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233664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013430606475825E-2"/>
          <c:y val="0.87054160185753204"/>
          <c:w val="0.8525730937303263"/>
          <c:h val="0.11380808576469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Административный штраф </a:t>
            </a: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008-43AD-B1A6-02B156540FF5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745185007933589E-2"/>
                  <c:y val="6.2601249511081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008-43AD-B1A6-02B156540FF5}"/>
                </c:ext>
                <c:ext xmlns:c15="http://schemas.microsoft.com/office/drawing/2012/chart" uri="{CE6537A1-D6FC-4f65-9D91-7224C49458BB}">
                  <c15:layout>
                    <c:manualLayout>
                      <c:w val="0.19246864308524125"/>
                      <c:h val="9.54669055043997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008-43AD-B1A6-02B156540F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685592"/>
        <c:axId val="283685984"/>
        <c:axId val="0"/>
      </c:bar3DChart>
      <c:catAx>
        <c:axId val="283685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85984"/>
        <c:crosses val="autoZero"/>
        <c:auto val="1"/>
        <c:lblAlgn val="ctr"/>
        <c:lblOffset val="100"/>
        <c:noMultiLvlLbl val="0"/>
      </c:catAx>
      <c:valAx>
        <c:axId val="283685984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685592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6997597245742186"/>
          <c:w val="0.91829770650483278"/>
          <c:h val="7.0313526281557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Административное приостановление деятельности</a:t>
            </a:r>
          </a:p>
        </c:rich>
      </c:tx>
      <c:layout>
        <c:manualLayout>
          <c:xMode val="edge"/>
          <c:yMode val="edge"/>
          <c:x val="0.230211244334675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24D-4419-A4D2-0A5546986590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24D-4419-A4D2-0A5546986590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4D-4419-A4D2-0A5546986590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24D-4419-A4D2-0A55469865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686768"/>
        <c:axId val="283687160"/>
        <c:axId val="0"/>
      </c:bar3DChart>
      <c:catAx>
        <c:axId val="28368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87160"/>
        <c:crosses val="autoZero"/>
        <c:auto val="1"/>
        <c:lblAlgn val="ctr"/>
        <c:lblOffset val="100"/>
        <c:noMultiLvlLbl val="0"/>
      </c:catAx>
      <c:valAx>
        <c:axId val="283687160"/>
        <c:scaling>
          <c:orientation val="minMax"/>
          <c:max val="3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6867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90241812066251159"/>
          <c:w val="0.91829770650483278"/>
          <c:h val="7.1583843353023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39136"/>
        <c:axId val="192979656"/>
      </c:barChart>
      <c:catAx>
        <c:axId val="24983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979656"/>
        <c:crosses val="autoZero"/>
        <c:auto val="1"/>
        <c:lblAlgn val="ctr"/>
        <c:lblOffset val="100"/>
        <c:noMultiLvlLbl val="0"/>
      </c:catAx>
      <c:valAx>
        <c:axId val="192979656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8391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Предупреждение</a:t>
            </a:r>
          </a:p>
        </c:rich>
      </c:tx>
      <c:layout>
        <c:manualLayout>
          <c:xMode val="edge"/>
          <c:yMode val="edge"/>
          <c:x val="0.230211244334675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153-488F-9F6C-F9405E8C970B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153-488F-9F6C-F9405E8C970B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53-488F-9F6C-F9405E8C97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153-488F-9F6C-F9405E8C970B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153-488F-9F6C-F9405E8C97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Административное приостановление деятельности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153-488F-9F6C-F9405E8C97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687944"/>
        <c:axId val="283688336"/>
        <c:axId val="0"/>
      </c:bar3DChart>
      <c:catAx>
        <c:axId val="283687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88336"/>
        <c:crosses val="autoZero"/>
        <c:auto val="1"/>
        <c:lblAlgn val="ctr"/>
        <c:lblOffset val="100"/>
        <c:noMultiLvlLbl val="0"/>
      </c:catAx>
      <c:valAx>
        <c:axId val="283688336"/>
        <c:scaling>
          <c:orientation val="minMax"/>
          <c:max val="1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6879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663204295458019"/>
          <c:w val="0.99744646428174633"/>
          <c:h val="8.1143789398304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513-4B37-9649-5B76259E6A93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330</c:v>
                </c:pt>
                <c:pt idx="1">
                  <c:v>440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017068923404868E-2"/>
                  <c:y val="2.864748501924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0.1320183011856419"/>
                      <c:h val="8.565901764916936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547581564652961E-2"/>
                  <c:y val="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6.3240727097966576E-2"/>
                      <c:h val="6.494408497508716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633</c:v>
                </c:pt>
                <c:pt idx="1">
                  <c:v>690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296652766419475E-2"/>
                  <c:y val="-2.23252268735260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4.1113969501202954E-2"/>
                      <c:h val="4.48513807889137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547581564652961E-2"/>
                  <c:y val="-2.45577495608786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6EA456-5DE9-41B6-95AC-753291F5908B}" type="VALUE">
                      <a:rPr lang="en-US" sz="1400" b="1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513-4B37-9649-5B76259E6A93}"/>
                </c:ext>
                <c:ext xmlns:c15="http://schemas.microsoft.com/office/drawing/2012/chart" uri="{CE6537A1-D6FC-4f65-9D91-7224C49458BB}">
                  <c15:layout>
                    <c:manualLayout>
                      <c:w val="3.3154907822275918E-2"/>
                      <c:h val="7.25569873389595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98</c:v>
                </c:pt>
                <c:pt idx="1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13-4B37-9649-5B76259E6A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127592"/>
        <c:axId val="284127984"/>
        <c:axId val="0"/>
      </c:bar3DChart>
      <c:catAx>
        <c:axId val="284127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4127984"/>
        <c:crosses val="autoZero"/>
        <c:auto val="1"/>
        <c:lblAlgn val="ctr"/>
        <c:lblOffset val="100"/>
        <c:noMultiLvlLbl val="0"/>
      </c:catAx>
      <c:valAx>
        <c:axId val="284127984"/>
        <c:scaling>
          <c:orientation val="minMax"/>
          <c:max val="1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4127592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926354730220825"/>
          <c:y val="0.93282620496456792"/>
          <c:w val="0.30224187221199839"/>
          <c:h val="4.56862036426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7813655810498"/>
          <c:y val="0.30536847395110739"/>
          <c:w val="0.63409479143719538"/>
          <c:h val="0.38642721289953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D-4618-ADEA-9AD814260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DCEFF0"/>
            </a:solidFill>
            <a:ln w="12700">
              <a:solidFill>
                <a:srgbClr val="5AD3E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71D-4618-ADEA-9AD8142606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1D-4618-ADEA-9AD81426063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1D-4618-ADEA-9AD81426063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A2-46A3-B57D-259F0C49C4F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A2-46A3-B57D-259F0C49C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128768"/>
        <c:axId val="284129160"/>
      </c:barChart>
      <c:catAx>
        <c:axId val="284128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4129160"/>
        <c:crosses val="autoZero"/>
        <c:auto val="1"/>
        <c:lblAlgn val="ctr"/>
        <c:lblOffset val="100"/>
        <c:noMultiLvlLbl val="0"/>
      </c:catAx>
      <c:valAx>
        <c:axId val="2841291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8412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704543434320031E-2"/>
          <c:y val="0.30853853533738407"/>
          <c:w val="0.13047663822900332"/>
          <c:h val="0.6914614851223427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Владимирской области к ОЗП 2024-2025</a:t>
            </a:r>
          </a:p>
        </c:rich>
      </c:tx>
      <c:layout>
        <c:manualLayout>
          <c:xMode val="edge"/>
          <c:yMode val="edge"/>
          <c:x val="0.11121578883911599"/>
          <c:y val="1.595624709590727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explosion val="6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rgbClr val="000099"/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48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29 (94%)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9888609274795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(6%)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Получившие паспорта</c:v>
                </c:pt>
                <c:pt idx="1">
                  <c:v>Не получившие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94735784376244E-2"/>
          <c:y val="0.20507444376604619"/>
          <c:w val="0.63409479143719538"/>
          <c:h val="0.49907501976036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B-4923-A59B-9BAFF19A6F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5AD3E0"/>
            </a:solidFill>
            <a:ln w="12700">
              <a:solidFill>
                <a:srgbClr val="5AD3E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solidFill>
                  <a:srgbClr val="5AD3E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0A-40C8-A07A-5E68247C754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0A-40C8-A07A-5E68247C7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130336"/>
        <c:axId val="284130728"/>
      </c:barChart>
      <c:catAx>
        <c:axId val="28413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4130728"/>
        <c:crosses val="autoZero"/>
        <c:auto val="1"/>
        <c:lblAlgn val="ctr"/>
        <c:lblOffset val="100"/>
        <c:noMultiLvlLbl val="0"/>
      </c:catAx>
      <c:valAx>
        <c:axId val="2841307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8413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98257950816821"/>
          <c:y val="0.24526788991188578"/>
          <c:w val="0.28001049287527974"/>
          <c:h val="0.4223787027286959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7813655810498"/>
          <c:y val="0.30536847395110739"/>
          <c:w val="0.63409479143719538"/>
          <c:h val="0.38642721289953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D-4618-ADEA-9AD814260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DCEFF0"/>
            </a:solidFill>
            <a:ln w="12700">
              <a:solidFill>
                <a:srgbClr val="5AD3E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71D-4618-ADEA-9AD8142606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1D-4618-ADEA-9AD81426063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1D-4618-ADEA-9AD81426063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A2-46A3-B57D-259F0C49C4F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A2-46A3-B57D-259F0C49C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160360"/>
        <c:axId val="284160752"/>
      </c:barChart>
      <c:catAx>
        <c:axId val="284160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4160752"/>
        <c:crosses val="autoZero"/>
        <c:auto val="1"/>
        <c:lblAlgn val="ctr"/>
        <c:lblOffset val="100"/>
        <c:noMultiLvlLbl val="0"/>
      </c:catAx>
      <c:valAx>
        <c:axId val="2841607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84160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704543434320031E-2"/>
          <c:y val="0.30853853533738407"/>
          <c:w val="0.13047663822900332"/>
          <c:h val="0.6914614851223427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Ивановской области к ОЗП 2024-2025</a:t>
            </a:r>
          </a:p>
        </c:rich>
      </c:tx>
      <c:layout>
        <c:manualLayout>
          <c:xMode val="edge"/>
          <c:yMode val="edge"/>
          <c:x val="0.11121578883911599"/>
          <c:y val="1.595624709590727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explosion val="6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rgbClr val="000099"/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48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43 (86%)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9888609274795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(14%)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Получившие паспорта</c:v>
                </c:pt>
                <c:pt idx="1">
                  <c:v>Не получившие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94735784376244E-2"/>
          <c:y val="0.20507444376604619"/>
          <c:w val="0.63409479143719538"/>
          <c:h val="0.49907501976036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B-4923-A59B-9BAFF19A6F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5AD3E0"/>
            </a:solidFill>
            <a:ln w="12700">
              <a:solidFill>
                <a:srgbClr val="5AD3E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solidFill>
                  <a:srgbClr val="5AD3E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0A-40C8-A07A-5E68247C754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0A-40C8-A07A-5E68247C7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161928"/>
        <c:axId val="284162320"/>
      </c:barChart>
      <c:catAx>
        <c:axId val="284161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4162320"/>
        <c:crosses val="autoZero"/>
        <c:auto val="1"/>
        <c:lblAlgn val="ctr"/>
        <c:lblOffset val="100"/>
        <c:noMultiLvlLbl val="0"/>
      </c:catAx>
      <c:valAx>
        <c:axId val="2841623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84161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98257950816821"/>
          <c:y val="0.24526788991188578"/>
          <c:w val="0.28001049287527974"/>
          <c:h val="0.4223787027286959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61C-4689-867A-0568D1A1F845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61C-4689-867A-0568D1A1F845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76</c:v>
                </c:pt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65276873998121E-2"/>
                  <c:y val="-2.4768785754883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61C-4689-867A-0568D1A1F845}"/>
                </c:ext>
                <c:ext xmlns:c15="http://schemas.microsoft.com/office/drawing/2012/chart" uri="{CE6537A1-D6FC-4f65-9D91-7224C49458BB}">
                  <c15:layout>
                    <c:manualLayout>
                      <c:w val="9.5300257643330638E-2"/>
                      <c:h val="9.4593756893356459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8555028277281361E-2"/>
                  <c:y val="-5.6233687400272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61C-4689-867A-0568D1A1F84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47</c:v>
                </c:pt>
                <c:pt idx="1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555028277281423E-2"/>
                  <c:y val="-3.0672920400148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75E-47C7-86F7-DB146B093E2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797075457224329E-2"/>
                  <c:y val="-2.5560767000123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75E-47C7-86F7-DB146B093E2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15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E-47C7-86F7-DB146B093E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163104"/>
        <c:axId val="284163496"/>
        <c:axId val="0"/>
      </c:bar3DChart>
      <c:catAx>
        <c:axId val="284163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4163496"/>
        <c:crosses val="autoZero"/>
        <c:auto val="1"/>
        <c:lblAlgn val="ctr"/>
        <c:lblOffset val="100"/>
        <c:noMultiLvlLbl val="0"/>
      </c:catAx>
      <c:valAx>
        <c:axId val="284163496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4163104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86866538638566"/>
          <c:y val="0.93668043435332649"/>
          <c:w val="0.44937387909279919"/>
          <c:h val="5.2307392576348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11709847101263E-2"/>
          <c:y val="7.8644930432659674E-2"/>
          <c:w val="0.93488290152898745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F7A-4911-897C-16B66646B687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4411331718786464E-2"/>
                  <c:y val="-6.0464757358380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6.7557416106265561E-2"/>
                      <c:h val="0.1010013384373946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160</c:v>
                </c:pt>
                <c:pt idx="1">
                  <c:v>14</c:v>
                </c:pt>
                <c:pt idx="2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78972790107441E-2"/>
                  <c:y val="-5.5074673539250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0.14058750578725301"/>
                      <c:h val="6.465503645838395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0031652113217332E-2"/>
                  <c:y val="-3.023237867919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7A-4911-897C-16B66646B6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76</c:v>
                </c:pt>
                <c:pt idx="1">
                  <c:v>50</c:v>
                </c:pt>
                <c:pt idx="2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208862591700852E-2"/>
                  <c:y val="-1.25968244496625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3.5532094415691703E-2"/>
                      <c:h val="0.1135981628870572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0816459098873013E-2"/>
                  <c:y val="-1.7635554229527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F7A-4911-897C-16B66646B6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F7A-4911-897C-16B66646B6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337952"/>
        <c:axId val="285338344"/>
        <c:axId val="0"/>
      </c:bar3DChart>
      <c:catAx>
        <c:axId val="28533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5338344"/>
        <c:crosses val="autoZero"/>
        <c:auto val="1"/>
        <c:lblAlgn val="ctr"/>
        <c:lblOffset val="100"/>
        <c:noMultiLvlLbl val="0"/>
      </c:catAx>
      <c:valAx>
        <c:axId val="285338344"/>
        <c:scaling>
          <c:orientation val="minMax"/>
          <c:max val="2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5337952"/>
        <c:crosses val="autoZero"/>
        <c:crossBetween val="between"/>
        <c:majorUnit val="5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3305551549478838"/>
          <c:w val="0.72782511249209458"/>
          <c:h val="6.16335839671585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469440"/>
        <c:axId val="250506328"/>
      </c:barChart>
      <c:catAx>
        <c:axId val="25046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506328"/>
        <c:crosses val="autoZero"/>
        <c:auto val="1"/>
        <c:lblAlgn val="ctr"/>
        <c:lblOffset val="100"/>
        <c:noMultiLvlLbl val="0"/>
      </c:catAx>
      <c:valAx>
        <c:axId val="250506328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4694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863737728722796E-2"/>
          <c:y val="0.92456815589349783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040185916109462E-2"/>
          <c:y val="7.8644930432659674E-2"/>
          <c:w val="0.96295981408389053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F7A-4911-897C-16B66646B687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7613926929815508E-2"/>
                  <c:y val="6.29841222483129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8.0367544782495109E-2"/>
                      <c:h val="0.143830541566247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</c:v>
                </c:pt>
                <c:pt idx="1">
                  <c:v>22</c:v>
                </c:pt>
                <c:pt idx="2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6533123653742375E-3"/>
                  <c:y val="-5.633435598421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5.8922935476289663E-2"/>
                      <c:h val="6.213567156845144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0031652113217332E-2"/>
                  <c:y val="-3.023237867919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7A-4911-897C-16B66646B6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20</c:v>
                </c:pt>
                <c:pt idx="2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208862591700852E-2"/>
                  <c:y val="-1.25968244496625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F7A-4911-897C-16B66646B687}"/>
                </c:ext>
                <c:ext xmlns:c15="http://schemas.microsoft.com/office/drawing/2012/chart" uri="{CE6537A1-D6FC-4f65-9D91-7224C49458BB}">
                  <c15:layout>
                    <c:manualLayout>
                      <c:w val="3.5532094415691703E-2"/>
                      <c:h val="0.1135981628870572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0816459098873013E-2"/>
                  <c:y val="-1.7635554229527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F7A-4911-897C-16B66646B6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Заявлений</c:v>
                </c:pt>
                <c:pt idx="1">
                  <c:v>отказов</c:v>
                </c:pt>
                <c:pt idx="2">
                  <c:v>согласовано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54</c:v>
                </c:pt>
                <c:pt idx="1">
                  <c:v>3</c:v>
                </c:pt>
                <c:pt idx="2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F7A-4911-897C-16B66646B6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339520"/>
        <c:axId val="285339912"/>
        <c:axId val="0"/>
      </c:bar3DChart>
      <c:catAx>
        <c:axId val="2853395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5339912"/>
        <c:crosses val="autoZero"/>
        <c:auto val="1"/>
        <c:lblAlgn val="ctr"/>
        <c:lblOffset val="100"/>
        <c:noMultiLvlLbl val="0"/>
      </c:catAx>
      <c:valAx>
        <c:axId val="285339912"/>
        <c:scaling>
          <c:orientation val="minMax"/>
          <c:max val="7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5339520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3305551549478838"/>
          <c:w val="0.72782511249209458"/>
          <c:h val="6.16335839671585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I  квартал 2025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486304"/>
        <c:axId val="250439496"/>
      </c:barChart>
      <c:catAx>
        <c:axId val="25048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439496"/>
        <c:crosses val="autoZero"/>
        <c:auto val="1"/>
        <c:lblAlgn val="ctr"/>
        <c:lblOffset val="100"/>
        <c:noMultiLvlLbl val="0"/>
      </c:catAx>
      <c:valAx>
        <c:axId val="250439496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04863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863737728722796E-2"/>
          <c:y val="0.92456815589349783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Объявлено предостережений</a:t>
            </a:r>
          </a:p>
          <a:p>
            <a:pPr algn="ctr" rtl="0">
              <a:defRPr lang="ru-RU" sz="1600" spc="0" dirty="0" smtClean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pP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21357568457306"/>
          <c:y val="0.20080975286901726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190-47F6-ADD5-6005E2962703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978160321367801E-2"/>
                  <c:y val="2.65829019193483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1560372434251948"/>
                      <c:h val="9.968588219755618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90-47F6-ADD5-6005E2962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2600984"/>
        <c:axId val="250236208"/>
        <c:axId val="0"/>
      </c:bar3DChart>
      <c:catAx>
        <c:axId val="192600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236208"/>
        <c:crosses val="autoZero"/>
        <c:auto val="1"/>
        <c:lblAlgn val="ctr"/>
        <c:lblOffset val="100"/>
        <c:noMultiLvlLbl val="0"/>
      </c:catAx>
      <c:valAx>
        <c:axId val="250236208"/>
        <c:scaling>
          <c:orientation val="minMax"/>
          <c:max val="5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19260098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56454545986119"/>
          <c:y val="0.89154176016905884"/>
          <c:w val="0.73540781043821635"/>
          <c:h val="4.3765922268664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Информирование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922-4A31-96EE-58E903A53635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3929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4053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978160321367801E-2"/>
                  <c:y val="2.1581734195803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14033747712242498"/>
                      <c:h val="0.106893059958036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922-4A31-96EE-58E903A536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236992"/>
        <c:axId val="250237384"/>
        <c:axId val="0"/>
      </c:bar3DChart>
      <c:catAx>
        <c:axId val="25023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237384"/>
        <c:crosses val="autoZero"/>
        <c:auto val="1"/>
        <c:lblAlgn val="ctr"/>
        <c:lblOffset val="100"/>
        <c:noMultiLvlLbl val="0"/>
      </c:catAx>
      <c:valAx>
        <c:axId val="250237384"/>
        <c:scaling>
          <c:orientation val="minMax"/>
          <c:max val="5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23699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12973412310916"/>
          <c:y val="0.89241120650790751"/>
          <c:w val="0.66424125389576594"/>
          <c:h val="5.7036554999435218E-2"/>
        </c:manualLayout>
      </c:layout>
      <c:overlay val="0"/>
      <c:spPr>
        <a:noFill/>
        <a:ln>
          <a:solidFill>
            <a:schemeClr val="accent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Объявлено предостережений</a:t>
            </a:r>
          </a:p>
          <a:p>
            <a:pPr algn="ctr" rtl="0">
              <a:defRPr lang="ru-RU" sz="1600" spc="0" dirty="0" smtClean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pP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190-47F6-ADD5-6005E2962703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978160321367801E-2"/>
                  <c:y val="2.65829019193483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190-47F6-ADD5-6005E2962703}"/>
                </c:ext>
                <c:ext xmlns:c15="http://schemas.microsoft.com/office/drawing/2012/chart" uri="{CE6537A1-D6FC-4f65-9D91-7224C49458BB}">
                  <c15:layout>
                    <c:manualLayout>
                      <c:w val="0.21560372434251948"/>
                      <c:h val="9.968588219755618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90-47F6-ADD5-6005E2962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238168"/>
        <c:axId val="250238560"/>
        <c:axId val="0"/>
      </c:bar3DChart>
      <c:catAx>
        <c:axId val="250238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238560"/>
        <c:crosses val="autoZero"/>
        <c:auto val="1"/>
        <c:lblAlgn val="ctr"/>
        <c:lblOffset val="100"/>
        <c:noMultiLvlLbl val="0"/>
      </c:catAx>
      <c:valAx>
        <c:axId val="250238560"/>
        <c:scaling>
          <c:orientation val="minMax"/>
          <c:max val="4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23816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52836624390664"/>
          <c:y val="0.89154176016905884"/>
          <c:w val="0.64877026334305932"/>
          <c:h val="4.3765922268664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Информирование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922-4A31-96EE-58E903A53635}"/>
              </c:ext>
            </c:extLst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3632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  квартал 2025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978160321367801E-2"/>
                  <c:y val="2.1581734195803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922-4A31-96EE-58E903A53635}"/>
                </c:ext>
                <c:ext xmlns:c15="http://schemas.microsoft.com/office/drawing/2012/chart" uri="{CE6537A1-D6FC-4f65-9D91-7224C49458BB}">
                  <c15:layout>
                    <c:manualLayout>
                      <c:w val="0.14033747712242498"/>
                      <c:h val="0.106893059958036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1391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922-4A31-96EE-58E903A536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0239736"/>
        <c:axId val="250658992"/>
        <c:axId val="0"/>
      </c:bar3DChart>
      <c:catAx>
        <c:axId val="250239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0658992"/>
        <c:crosses val="autoZero"/>
        <c:auto val="1"/>
        <c:lblAlgn val="ctr"/>
        <c:lblOffset val="100"/>
        <c:noMultiLvlLbl val="0"/>
      </c:catAx>
      <c:valAx>
        <c:axId val="250658992"/>
        <c:scaling>
          <c:orientation val="minMax"/>
          <c:max val="5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5023973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12973412310916"/>
          <c:y val="0.89241120650790751"/>
          <c:w val="0.61163988601656349"/>
          <c:h val="5.7036554999435218E-2"/>
        </c:manualLayout>
      </c:layout>
      <c:overlay val="0"/>
      <c:spPr>
        <a:noFill/>
        <a:ln>
          <a:solidFill>
            <a:schemeClr val="accent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0.24503</cdr:x>
      <cdr:y>0.08698</cdr:y>
    </cdr:from>
    <cdr:to>
      <cdr:x>0.8337</cdr:x>
      <cdr:y>0.21718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8083" y="216024"/>
          <a:ext cx="4968552" cy="323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0.20692</cdr:x>
      <cdr:y>0.06219</cdr:y>
    </cdr:from>
    <cdr:to>
      <cdr:x>0.82972</cdr:x>
      <cdr:y>0.26375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46469" y="154455"/>
          <a:ext cx="5256584" cy="500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Аварийность Владимирская область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0.09726</cdr:x>
      <cdr:y>0</cdr:y>
    </cdr:from>
    <cdr:to>
      <cdr:x>1</cdr:x>
      <cdr:y>0.18291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64096" y="0"/>
          <a:ext cx="8020483" cy="38195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b="1" kern="1200" dirty="0">
              <a:solidFill>
                <a:schemeClr val="tx1"/>
              </a:solidFill>
              <a:cs typeface="Times New Roman" panose="02020603050405020304" pitchFamily="18" charset="0"/>
            </a:rPr>
            <a:t>% готовности  муниципальных образований  по Центральному управлению</a:t>
          </a:r>
        </a:p>
      </cdr:txBody>
    </cdr:sp>
  </cdr:relSizeAnchor>
  <cdr:relSizeAnchor xmlns:cdr="http://schemas.openxmlformats.org/drawingml/2006/chartDrawing">
    <cdr:from>
      <cdr:x>0.72943</cdr:x>
      <cdr:y>0.17241</cdr:y>
    </cdr:from>
    <cdr:to>
      <cdr:x>0.77695</cdr:x>
      <cdr:y>0.34483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80720" y="360040"/>
          <a:ext cx="4221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85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5.32565E-7</cdr:y>
    </cdr:from>
    <cdr:to>
      <cdr:x>0.98099</cdr:x>
      <cdr:y>0.15632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"/>
          <a:ext cx="4061252" cy="587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Ивановской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  <cdr:relSizeAnchor xmlns:cdr="http://schemas.openxmlformats.org/drawingml/2006/chartDrawing">
    <cdr:from>
      <cdr:x>0.49559</cdr:x>
      <cdr:y>0.17392</cdr:y>
    </cdr:from>
    <cdr:to>
      <cdr:x>0.60234</cdr:x>
      <cdr:y>0.3886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51719" y="615553"/>
          <a:ext cx="441940" cy="759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86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0.61905</cdr:x>
      <cdr:y>0.89055</cdr:y>
    </cdr:from>
    <cdr:to>
      <cdr:x>0.80952</cdr:x>
      <cdr:y>0.95304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80520" y="4104456"/>
          <a:ext cx="14401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0.24503</cdr:x>
      <cdr:y>0.08698</cdr:y>
    </cdr:from>
    <cdr:to>
      <cdr:x>0.8337</cdr:x>
      <cdr:y>0.21718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8083" y="216024"/>
          <a:ext cx="4968552" cy="323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0.20692</cdr:x>
      <cdr:y>0.02632</cdr:y>
    </cdr:from>
    <cdr:to>
      <cdr:x>0.82972</cdr:x>
      <cdr:y>0.26375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41963" y="59336"/>
          <a:ext cx="5243063" cy="535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Аварийность Ивановская область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0.70187</cdr:x>
      <cdr:y>0.88238</cdr:y>
    </cdr:from>
    <cdr:to>
      <cdr:x>0.82624</cdr:x>
      <cdr:y>0.93428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C49595D8-D201-4D70-93CF-B620CE93073D}"/>
            </a:ext>
          </a:extLst>
        </cdr:cNvPr>
        <cdr:cNvSpPr txBox="1"/>
      </cdr:nvSpPr>
      <cdr:spPr>
        <a:xfrm xmlns:a="http://schemas.openxmlformats.org/drawingml/2006/main">
          <a:off x="5566672" y="4625915"/>
          <a:ext cx="986408" cy="272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I </a:t>
          </a:r>
          <a:r>
            <a:rPr lang="ru-RU" sz="1100" b="1" dirty="0"/>
            <a:t>квартал 2025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0.64111</cdr:x>
      <cdr:y>0.73529</cdr:y>
    </cdr:from>
    <cdr:to>
      <cdr:x>1</cdr:x>
      <cdr:y>0.78991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48BFFCCE-0FB3-4CD1-B774-396008EC4095}"/>
            </a:ext>
          </a:extLst>
        </cdr:cNvPr>
        <cdr:cNvSpPr txBox="1"/>
      </cdr:nvSpPr>
      <cdr:spPr>
        <a:xfrm xmlns:a="http://schemas.openxmlformats.org/drawingml/2006/main">
          <a:off x="1656185" y="3600399"/>
          <a:ext cx="927107" cy="267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Calibri" panose="020F0502020204030204" pitchFamily="34" charset="0"/>
              <a:cs typeface="Calibri" panose="020F0502020204030204" pitchFamily="34" charset="0"/>
            </a:rPr>
            <a:t>67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0.64111</cdr:x>
      <cdr:y>0.63235</cdr:y>
    </cdr:from>
    <cdr:to>
      <cdr:x>1</cdr:x>
      <cdr:y>0.70588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48BFFCCE-0FB3-4CD1-B774-396008EC4095}"/>
            </a:ext>
          </a:extLst>
        </cdr:cNvPr>
        <cdr:cNvSpPr txBox="1"/>
      </cdr:nvSpPr>
      <cdr:spPr>
        <a:xfrm xmlns:a="http://schemas.openxmlformats.org/drawingml/2006/main">
          <a:off x="1656174" y="3096343"/>
          <a:ext cx="92711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Calibri" panose="020F0502020204030204" pitchFamily="34" charset="0"/>
              <a:cs typeface="Calibri" panose="020F0502020204030204" pitchFamily="34" charset="0"/>
            </a:rPr>
            <a:t>102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0.34579</cdr:x>
      <cdr:y>0.86486</cdr:y>
    </cdr:from>
    <cdr:to>
      <cdr:x>0.51402</cdr:x>
      <cdr:y>0.90541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4608512"/>
          <a:ext cx="129614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Наложенные</a:t>
          </a:r>
        </a:p>
      </cdr:txBody>
    </cdr:sp>
  </cdr:relSizeAnchor>
  <cdr:relSizeAnchor xmlns:cdr="http://schemas.openxmlformats.org/drawingml/2006/chartDrawing">
    <cdr:from>
      <cdr:x>0.62617</cdr:x>
      <cdr:y>0.89189</cdr:y>
    </cdr:from>
    <cdr:to>
      <cdr:x>0.7757</cdr:x>
      <cdr:y>0.93243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4536" y="4752528"/>
          <a:ext cx="11521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Взысканные</a:t>
          </a:r>
        </a:p>
      </cdr:txBody>
    </cdr:sp>
  </cdr:relSizeAnchor>
  <cdr:relSizeAnchor xmlns:cdr="http://schemas.openxmlformats.org/drawingml/2006/chartDrawing">
    <cdr:from>
      <cdr:x>0.43614</cdr:x>
      <cdr:y>0.08858</cdr:y>
    </cdr:from>
    <cdr:to>
      <cdr:x>0.74767</cdr:x>
      <cdr:y>0.24933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2E7E0D82-B0B6-44F3-8637-DA90C7B586AD}"/>
            </a:ext>
          </a:extLst>
        </cdr:cNvPr>
        <cdr:cNvSpPr txBox="1"/>
      </cdr:nvSpPr>
      <cdr:spPr>
        <a:xfrm xmlns:a="http://schemas.openxmlformats.org/drawingml/2006/main">
          <a:off x="3528392" y="503920"/>
          <a:ext cx="252028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Владимирская область</a:t>
          </a:r>
          <a:endParaRPr lang="ru-RU" sz="2000" spc="-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0.34579</cdr:x>
      <cdr:y>0.86486</cdr:y>
    </cdr:from>
    <cdr:to>
      <cdr:x>0.51402</cdr:x>
      <cdr:y>0.90541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4608512"/>
          <a:ext cx="129614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Наложенные</a:t>
          </a:r>
        </a:p>
      </cdr:txBody>
    </cdr:sp>
  </cdr:relSizeAnchor>
  <cdr:relSizeAnchor xmlns:cdr="http://schemas.openxmlformats.org/drawingml/2006/chartDrawing">
    <cdr:from>
      <cdr:x>0.62617</cdr:x>
      <cdr:y>0.89189</cdr:y>
    </cdr:from>
    <cdr:to>
      <cdr:x>0.7757</cdr:x>
      <cdr:y>0.93243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4536" y="4752528"/>
          <a:ext cx="11521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Взысканные</a:t>
          </a:r>
        </a:p>
      </cdr:txBody>
    </cdr:sp>
  </cdr:relSizeAnchor>
  <cdr:relSizeAnchor xmlns:cdr="http://schemas.openxmlformats.org/drawingml/2006/chartDrawing">
    <cdr:from>
      <cdr:x>0.43614</cdr:x>
      <cdr:y>0.08858</cdr:y>
    </cdr:from>
    <cdr:to>
      <cdr:x>0.74767</cdr:x>
      <cdr:y>0.24933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2E7E0D82-B0B6-44F3-8637-DA90C7B586AD}"/>
            </a:ext>
          </a:extLst>
        </cdr:cNvPr>
        <cdr:cNvSpPr txBox="1"/>
      </cdr:nvSpPr>
      <cdr:spPr>
        <a:xfrm xmlns:a="http://schemas.openxmlformats.org/drawingml/2006/main">
          <a:off x="3528392" y="503920"/>
          <a:ext cx="252028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Ивановская область</a:t>
          </a:r>
          <a:endParaRPr lang="ru-RU" sz="2000" spc="-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0.09726</cdr:x>
      <cdr:y>0</cdr:y>
    </cdr:from>
    <cdr:to>
      <cdr:x>1</cdr:x>
      <cdr:y>0.18291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64096" y="0"/>
          <a:ext cx="8020483" cy="38195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b="1" kern="1200" dirty="0">
              <a:solidFill>
                <a:schemeClr val="tx1"/>
              </a:solidFill>
              <a:cs typeface="Times New Roman" panose="02020603050405020304" pitchFamily="18" charset="0"/>
            </a:rPr>
            <a:t>% готовности  муниципальных образований по Центральному управлению</a:t>
          </a:r>
        </a:p>
      </cdr:txBody>
    </cdr:sp>
  </cdr:relSizeAnchor>
  <cdr:relSizeAnchor xmlns:cdr="http://schemas.openxmlformats.org/drawingml/2006/chartDrawing">
    <cdr:from>
      <cdr:x>0.72943</cdr:x>
      <cdr:y>0.17241</cdr:y>
    </cdr:from>
    <cdr:to>
      <cdr:x>0.77695</cdr:x>
      <cdr:y>0.34483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80720" y="360040"/>
          <a:ext cx="4221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85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5.32565E-7</cdr:y>
    </cdr:from>
    <cdr:to>
      <cdr:x>0.98099</cdr:x>
      <cdr:y>0.15632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"/>
          <a:ext cx="4061252" cy="587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Владимирской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  <cdr:relSizeAnchor xmlns:cdr="http://schemas.openxmlformats.org/drawingml/2006/chartDrawing">
    <cdr:from>
      <cdr:x>0.49559</cdr:x>
      <cdr:y>0.13645</cdr:y>
    </cdr:from>
    <cdr:to>
      <cdr:x>0.60234</cdr:x>
      <cdr:y>0.3886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51719" y="482948"/>
          <a:ext cx="441940" cy="892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94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14" y="4725530"/>
            <a:ext cx="4995949" cy="447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89508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07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51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35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36" name="PlaceHolder 3"/>
          <p:cNvSpPr>
            <a:spLocks noGrp="1"/>
          </p:cNvSpPr>
          <p:nvPr>
            <p:ph type="sldNum" idx="71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C027781-BADE-446C-8B9C-5C1FDC6603C4}" type="slidenum">
              <a:rPr lang="ru-RU"/>
              <a:pPr/>
              <a:t>19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752397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7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75" name="PlaceHolder 3"/>
          <p:cNvSpPr>
            <a:spLocks noGrp="1"/>
          </p:cNvSpPr>
          <p:nvPr>
            <p:ph type="sldNum" idx="8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44A7DC89-9689-49E0-8FB2-4C9117283557}" type="slidenum">
              <a:rPr lang="ru-RU"/>
              <a:pPr/>
              <a:t>20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72523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7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75" name="PlaceHolder 3"/>
          <p:cNvSpPr>
            <a:spLocks noGrp="1"/>
          </p:cNvSpPr>
          <p:nvPr>
            <p:ph type="sldNum" idx="8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44A7DC89-9689-49E0-8FB2-4C9117283557}" type="slidenum">
              <a:rPr lang="ru-RU"/>
              <a:pPr/>
              <a:t>21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66918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22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1238A5DB-45B6-4591-8FF0-F5CC940984DE}" type="slidenum">
              <a:rPr/>
              <a:pPr/>
              <a:t>9</a:t>
            </a:fld>
            <a:endParaRPr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5316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03E83E68-FA6C-4AB5-BB67-B686EE6FD8E5}" type="slidenum">
              <a:rPr lang="ru-RU"/>
              <a:pPr/>
              <a:t>10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846207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03E83E68-FA6C-4AB5-BB67-B686EE6FD8E5}" type="slidenum">
              <a:rPr lang="ru-RU"/>
              <a:pPr/>
              <a:t>11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882048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41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42" name="PlaceHolder 3"/>
          <p:cNvSpPr>
            <a:spLocks noGrp="1"/>
          </p:cNvSpPr>
          <p:nvPr>
            <p:ph type="sldNum" idx="73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2304D11-E202-495A-98A2-1125548F7EBA}" type="slidenum">
              <a:rPr lang="ru-RU"/>
              <a:pPr/>
              <a:t>12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757976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13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79459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41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42" name="PlaceHolder 3"/>
          <p:cNvSpPr>
            <a:spLocks noGrp="1"/>
          </p:cNvSpPr>
          <p:nvPr>
            <p:ph type="sldNum" idx="73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2304D11-E202-495A-98A2-1125548F7EBA}" type="slidenum">
              <a:rPr lang="ru-RU"/>
              <a:pPr/>
              <a:t>14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519441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15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451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4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image" Target="../media/image2.jpeg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image" Target="../media/image2.jpeg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3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9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49"/>
            <a:ext cx="9144000" cy="291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16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деятельности отдела государственного энергетического надзора по Владимирской и Ивановской областям </a:t>
            </a:r>
            <a:br>
              <a:rPr lang="ru-RU" sz="16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I квартал 2025 года и анализ аварийности и травматизма </a:t>
            </a:r>
            <a:br>
              <a:rPr lang="ru-RU" sz="16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объектах энергетики</a:t>
            </a: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начальника отдела государственного энергетического надзора </a:t>
            </a:r>
            <a:b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Владимирской и Ивановской областям Центрального управления Ростехнадзора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Александра Альбертовича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 июня 2025 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1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04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10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3919320330"/>
              </p:ext>
            </p:extLst>
          </p:nvPr>
        </p:nvGraphicFramePr>
        <p:xfrm>
          <a:off x="161640" y="857715"/>
          <a:ext cx="8730720" cy="432136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на территории Владимирской области</a:t>
                      </a: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663462380"/>
              </p:ext>
            </p:extLst>
          </p:nvPr>
        </p:nvGraphicFramePr>
        <p:xfrm>
          <a:off x="251520" y="1196553"/>
          <a:ext cx="2448272" cy="504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6">
            <a:extLst>
              <a:ext uri="{FF2B5EF4-FFF2-40B4-BE49-F238E27FC236}">
                <a16:creationId xmlns:a16="http://schemas.microsoft.com/office/drawing/2014/main" xmlns="" id="{1DB9CF15-DA20-4A35-925B-9FEDCDCC0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150405"/>
              </p:ext>
            </p:extLst>
          </p:nvPr>
        </p:nvGraphicFramePr>
        <p:xfrm>
          <a:off x="11700792" y="-5067944"/>
          <a:ext cx="10501756" cy="804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45999293"/>
              </p:ext>
            </p:extLst>
          </p:nvPr>
        </p:nvGraphicFramePr>
        <p:xfrm>
          <a:off x="2699792" y="1628690"/>
          <a:ext cx="2556792" cy="5112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09288592"/>
              </p:ext>
            </p:extLst>
          </p:nvPr>
        </p:nvGraphicFramePr>
        <p:xfrm>
          <a:off x="5256584" y="1413136"/>
          <a:ext cx="3649759" cy="288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40630F56-9351-468E-9A63-A3BB25B85C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763046"/>
              </p:ext>
            </p:extLst>
          </p:nvPr>
        </p:nvGraphicFramePr>
        <p:xfrm>
          <a:off x="5408984" y="4365464"/>
          <a:ext cx="3649759" cy="2275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52692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11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315410107"/>
              </p:ext>
            </p:extLst>
          </p:nvPr>
        </p:nvGraphicFramePr>
        <p:xfrm>
          <a:off x="161640" y="857715"/>
          <a:ext cx="8730720" cy="432136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на территории Ивановской области</a:t>
                      </a: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550302416"/>
              </p:ext>
            </p:extLst>
          </p:nvPr>
        </p:nvGraphicFramePr>
        <p:xfrm>
          <a:off x="251520" y="1340769"/>
          <a:ext cx="24482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6">
            <a:extLst>
              <a:ext uri="{FF2B5EF4-FFF2-40B4-BE49-F238E27FC236}">
                <a16:creationId xmlns:a16="http://schemas.microsoft.com/office/drawing/2014/main" xmlns="" id="{1DB9CF15-DA20-4A35-925B-9FEDCDCC0BF4}"/>
              </a:ext>
            </a:extLst>
          </p:cNvPr>
          <p:cNvGraphicFramePr>
            <a:graphicFrameLocks/>
          </p:cNvGraphicFramePr>
          <p:nvPr/>
        </p:nvGraphicFramePr>
        <p:xfrm>
          <a:off x="11700792" y="-5067944"/>
          <a:ext cx="10501756" cy="804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01860195"/>
              </p:ext>
            </p:extLst>
          </p:nvPr>
        </p:nvGraphicFramePr>
        <p:xfrm>
          <a:off x="2699792" y="1649404"/>
          <a:ext cx="2583292" cy="509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25889126"/>
              </p:ext>
            </p:extLst>
          </p:nvPr>
        </p:nvGraphicFramePr>
        <p:xfrm>
          <a:off x="5256584" y="1412776"/>
          <a:ext cx="3887416" cy="2931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4BF893C9-D185-4884-8995-DC07141B68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1880828"/>
              </p:ext>
            </p:extLst>
          </p:nvPr>
        </p:nvGraphicFramePr>
        <p:xfrm>
          <a:off x="5364088" y="4344500"/>
          <a:ext cx="3672408" cy="225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97056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FC335B-A5A3-4740-B243-FB9AD9D2D3B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52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3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54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25145474"/>
              </p:ext>
            </p:extLst>
          </p:nvPr>
        </p:nvGraphicFramePr>
        <p:xfrm>
          <a:off x="251520" y="1772816"/>
          <a:ext cx="3240360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62437910"/>
              </p:ext>
            </p:extLst>
          </p:nvPr>
        </p:nvGraphicFramePr>
        <p:xfrm>
          <a:off x="6012160" y="1844824"/>
          <a:ext cx="2808312" cy="4057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5115800"/>
              </p:ext>
            </p:extLst>
          </p:nvPr>
        </p:nvGraphicFramePr>
        <p:xfrm>
          <a:off x="3419872" y="1844824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EFA6DB9-E105-4CF7-8EB4-27FD6B9F73D7}"/>
              </a:ext>
            </a:extLst>
          </p:cNvPr>
          <p:cNvSpPr txBox="1"/>
          <p:nvPr/>
        </p:nvSpPr>
        <p:spPr>
          <a:xfrm>
            <a:off x="827584" y="11967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административной ответственности </a:t>
            </a:r>
          </a:p>
          <a:p>
            <a:pPr algn="ctr"/>
            <a:r>
              <a:rPr lang="ru-RU" sz="1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Владимирская область</a:t>
            </a:r>
            <a:endParaRPr lang="ru-RU" sz="18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262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2730701346"/>
              </p:ext>
            </p:extLst>
          </p:nvPr>
        </p:nvGraphicFramePr>
        <p:xfrm>
          <a:off x="323640" y="1052640"/>
          <a:ext cx="8640720" cy="72000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наложенных</a:t>
                      </a:r>
                      <a:r>
                        <a:rPr lang="en-US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 и взысканных</a:t>
                      </a:r>
                      <a:r>
                        <a:rPr lang="ru-RU" sz="1800" b="1" strike="noStrike" spc="-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штрафов (тыс. руб.)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13</a:t>
            </a:fld>
            <a:endParaRPr lang="ru-RU" alt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678219662"/>
              </p:ext>
            </p:extLst>
          </p:nvPr>
        </p:nvGraphicFramePr>
        <p:xfrm>
          <a:off x="395536" y="908720"/>
          <a:ext cx="80900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78594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FC335B-A5A3-4740-B243-FB9AD9D2D3B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14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52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3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54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189476106"/>
              </p:ext>
            </p:extLst>
          </p:nvPr>
        </p:nvGraphicFramePr>
        <p:xfrm>
          <a:off x="251520" y="1772816"/>
          <a:ext cx="2592288" cy="4057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50888980"/>
              </p:ext>
            </p:extLst>
          </p:nvPr>
        </p:nvGraphicFramePr>
        <p:xfrm>
          <a:off x="6732240" y="1844824"/>
          <a:ext cx="2304256" cy="4057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119279627"/>
              </p:ext>
            </p:extLst>
          </p:nvPr>
        </p:nvGraphicFramePr>
        <p:xfrm>
          <a:off x="4427984" y="1844824"/>
          <a:ext cx="2547566" cy="3913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EFA6DB9-E105-4CF7-8EB4-27FD6B9F73D7}"/>
              </a:ext>
            </a:extLst>
          </p:cNvPr>
          <p:cNvSpPr txBox="1"/>
          <p:nvPr/>
        </p:nvSpPr>
        <p:spPr>
          <a:xfrm>
            <a:off x="827584" y="11967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административной ответственности </a:t>
            </a:r>
          </a:p>
          <a:p>
            <a:pPr algn="ctr"/>
            <a:r>
              <a:rPr lang="ru-RU" sz="1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область</a:t>
            </a:r>
            <a:endParaRPr lang="ru-RU" sz="18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4CE4477A-0B47-494D-86FB-66A237E775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244596"/>
              </p:ext>
            </p:extLst>
          </p:nvPr>
        </p:nvGraphicFramePr>
        <p:xfrm>
          <a:off x="2461407" y="1880827"/>
          <a:ext cx="2304256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67863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/>
        </p:nvGraphicFramePr>
        <p:xfrm>
          <a:off x="323640" y="1052640"/>
          <a:ext cx="8640720" cy="72000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наложенных</a:t>
                      </a:r>
                      <a:r>
                        <a:rPr lang="en-US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 и взысканных</a:t>
                      </a:r>
                      <a:r>
                        <a:rPr lang="ru-RU" sz="1800" b="1" strike="noStrike" spc="-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штрафов (тыс. руб.)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15</a:t>
            </a:fld>
            <a:endParaRPr lang="ru-RU" alt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88220437"/>
              </p:ext>
            </p:extLst>
          </p:nvPr>
        </p:nvGraphicFramePr>
        <p:xfrm>
          <a:off x="395536" y="908720"/>
          <a:ext cx="80900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3951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41EBBD-9222-4415-9C5A-43E2A52DC760}" type="slidenum">
              <a:rPr lang="ru-RU" altLang="ru-RU" sz="1600" smtClean="0"/>
              <a:t>16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124744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38313"/>
            <a:ext cx="874954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неготовности муниципальных образований</a:t>
            </a: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оборудования сверх ресурса без выполнения мероприятий по продлению срока эксплуатации;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непроведение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испытаний оборудования котельных и тепловых сетей;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документов, подтверждающих готовность систем приема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разгрузки топлива,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топливоприготовления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топливоподачи,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наличие аварийного запаса топлива;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невыполненных пунктов предписания Центрального управления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влияющих на надежность работы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отопительный период;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опасных производственных  объектов без лицензии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8749937"/>
      </p:ext>
    </p:extLst>
  </p:cSld>
  <p:clrMapOvr>
    <a:masterClrMapping/>
  </p:clrMapOvr>
  <p:transition spd="med"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t>17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ED789254-FD26-437F-B9BA-96DD13368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1596323"/>
              </p:ext>
            </p:extLst>
          </p:nvPr>
        </p:nvGraphicFramePr>
        <p:xfrm>
          <a:off x="259421" y="1477963"/>
          <a:ext cx="88845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xmlns="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943770"/>
              </p:ext>
            </p:extLst>
          </p:nvPr>
        </p:nvGraphicFramePr>
        <p:xfrm>
          <a:off x="31386" y="3501008"/>
          <a:ext cx="514139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4774469"/>
              </p:ext>
            </p:extLst>
          </p:nvPr>
        </p:nvGraphicFramePr>
        <p:xfrm>
          <a:off x="4824536" y="3501008"/>
          <a:ext cx="4139952" cy="35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84379648"/>
      </p:ext>
    </p:extLst>
  </p:cSld>
  <p:clrMapOvr>
    <a:masterClrMapping/>
  </p:clrMapOvr>
  <p:transition spd="med"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t>18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ED789254-FD26-437F-B9BA-96DD13368DB8}"/>
              </a:ext>
            </a:extLst>
          </p:cNvPr>
          <p:cNvGraphicFramePr/>
          <p:nvPr/>
        </p:nvGraphicFramePr>
        <p:xfrm>
          <a:off x="259421" y="1477963"/>
          <a:ext cx="88845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xmlns="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380154"/>
              </p:ext>
            </p:extLst>
          </p:nvPr>
        </p:nvGraphicFramePr>
        <p:xfrm>
          <a:off x="12569" y="3490640"/>
          <a:ext cx="514139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9524885"/>
              </p:ext>
            </p:extLst>
          </p:nvPr>
        </p:nvGraphicFramePr>
        <p:xfrm>
          <a:off x="4699249" y="3429000"/>
          <a:ext cx="4139952" cy="35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307439"/>
      </p:ext>
    </p:extLst>
  </p:cSld>
  <p:clrMapOvr>
    <a:masterClrMapping/>
  </p:clrMapOvr>
  <p:transition spd="med"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19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3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4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1" name="Таблица 5"/>
          <p:cNvGraphicFramePr/>
          <p:nvPr/>
        </p:nvGraphicFramePr>
        <p:xfrm>
          <a:off x="234180" y="981720"/>
          <a:ext cx="8730720" cy="131064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kern="1200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Административные правонарушения, предусматривающие ответственность за нарушение порядка полного и (или) частичного ограничения режима потребления электрической энергии, порядка ограничения и прекращения подачи тепловой энергии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5254108"/>
              </p:ext>
            </p:extLst>
          </p:nvPr>
        </p:nvGraphicFramePr>
        <p:xfrm>
          <a:off x="467544" y="1772816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97002" y="58585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56136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spc="-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01995"/>
              </p:ext>
            </p:extLst>
          </p:nvPr>
        </p:nvGraphicFramePr>
        <p:xfrm>
          <a:off x="527557" y="1838638"/>
          <a:ext cx="7775732" cy="4110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8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7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4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поднадзорных объектов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20765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1813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Тепловых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kern="1200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Котельных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1834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032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тепловых сетей (в двухтрубном исчислении), км</a:t>
                      </a:r>
                      <a:endParaRPr lang="ru-RU" sz="16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3245,187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9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линий электропередачи всего,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72422,062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0323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Электрических подстанций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17927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4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413523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2"/>
          <p:cNvSpPr>
            <a:spLocks noGrp="1"/>
          </p:cNvSpPr>
          <p:nvPr>
            <p:ph type="title" idx="4294967295"/>
          </p:nvPr>
        </p:nvSpPr>
        <p:spPr>
          <a:xfrm>
            <a:off x="688320" y="23904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8" name="Рисунок 23"/>
          <p:cNvPicPr/>
          <p:nvPr/>
        </p:nvPicPr>
        <p:blipFill>
          <a:blip r:embed="rId3"/>
          <a:stretch/>
        </p:blipFill>
        <p:spPr>
          <a:xfrm>
            <a:off x="237240" y="268560"/>
            <a:ext cx="464760" cy="4903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09" name="Таблица 11"/>
          <p:cNvGraphicFramePr/>
          <p:nvPr>
            <p:extLst>
              <p:ext uri="{D42A27DB-BD31-4B8C-83A1-F6EECF244321}">
                <p14:modId xmlns:p14="http://schemas.microsoft.com/office/powerpoint/2010/main" val="2907181819"/>
              </p:ext>
            </p:extLst>
          </p:nvPr>
        </p:nvGraphicFramePr>
        <p:xfrm>
          <a:off x="1475640" y="980640"/>
          <a:ext cx="6552744" cy="1005840"/>
        </p:xfrm>
        <a:graphic>
          <a:graphicData uri="http://schemas.openxmlformats.org/drawingml/2006/table">
            <a:tbl>
              <a:tblPr/>
              <a:tblGrid>
                <a:gridCol w="6552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1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 объектов электросетевого хозяйства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20</a:t>
            </a:fld>
            <a:endParaRPr lang="ru-RU" alt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27269746"/>
              </p:ext>
            </p:extLst>
          </p:nvPr>
        </p:nvGraphicFramePr>
        <p:xfrm>
          <a:off x="237240" y="1433404"/>
          <a:ext cx="848038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5661248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заявлений                 Отказано               Согласовано</a:t>
            </a:r>
          </a:p>
        </p:txBody>
      </p:sp>
    </p:spTree>
    <p:extLst>
      <p:ext uri="{BB962C8B-B14F-4D97-AF65-F5344CB8AC3E}">
        <p14:creationId xmlns:p14="http://schemas.microsoft.com/office/powerpoint/2010/main" val="1623478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2"/>
          <p:cNvSpPr>
            <a:spLocks noGrp="1"/>
          </p:cNvSpPr>
          <p:nvPr>
            <p:ph type="title" idx="4294967295"/>
          </p:nvPr>
        </p:nvSpPr>
        <p:spPr>
          <a:xfrm>
            <a:off x="688320" y="23904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8" name="Рисунок 23"/>
          <p:cNvPicPr/>
          <p:nvPr/>
        </p:nvPicPr>
        <p:blipFill>
          <a:blip r:embed="rId3"/>
          <a:stretch/>
        </p:blipFill>
        <p:spPr>
          <a:xfrm>
            <a:off x="237240" y="268560"/>
            <a:ext cx="464760" cy="4903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09" name="Таблица 11"/>
          <p:cNvGraphicFramePr/>
          <p:nvPr>
            <p:extLst>
              <p:ext uri="{D42A27DB-BD31-4B8C-83A1-F6EECF244321}">
                <p14:modId xmlns:p14="http://schemas.microsoft.com/office/powerpoint/2010/main" val="1407654848"/>
              </p:ext>
            </p:extLst>
          </p:nvPr>
        </p:nvGraphicFramePr>
        <p:xfrm>
          <a:off x="1475640" y="980640"/>
          <a:ext cx="6552744" cy="1005840"/>
        </p:xfrm>
        <a:graphic>
          <a:graphicData uri="http://schemas.openxmlformats.org/drawingml/2006/table">
            <a:tbl>
              <a:tblPr/>
              <a:tblGrid>
                <a:gridCol w="6552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1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 объектов электросетевого хозяйства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область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21</a:t>
            </a:fld>
            <a:endParaRPr lang="ru-RU" alt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720978358"/>
              </p:ext>
            </p:extLst>
          </p:nvPr>
        </p:nvGraphicFramePr>
        <p:xfrm>
          <a:off x="237240" y="1433404"/>
          <a:ext cx="848038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5661248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заявлений                 Отказано               Согласовано</a:t>
            </a:r>
          </a:p>
        </p:txBody>
      </p:sp>
    </p:spTree>
    <p:extLst>
      <p:ext uri="{BB962C8B-B14F-4D97-AF65-F5344CB8AC3E}">
        <p14:creationId xmlns:p14="http://schemas.microsoft.com/office/powerpoint/2010/main" val="2205322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C96A0-C299-415E-B406-F4222BCFEC0B}" type="slidenum">
              <a:rPr lang="ru-RU" altLang="ru-RU" smtClean="0"/>
              <a:t>22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Присвоены категории риска 5957 организациям (</a:t>
            </a:r>
            <a:r>
              <a:rPr lang="ru-RU" sz="2400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 лицам, индивидуальным предпринимателям)</a:t>
            </a:r>
            <a:r>
              <a:rPr lang="ru-RU" altLang="ru-RU" sz="2400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Рисунок 23"/>
          <p:cNvPicPr/>
          <p:nvPr/>
        </p:nvPicPr>
        <p:blipFill>
          <a:blip r:embed="rId3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212386231"/>
              </p:ext>
            </p:extLst>
          </p:nvPr>
        </p:nvGraphicFramePr>
        <p:xfrm>
          <a:off x="687685" y="1988840"/>
          <a:ext cx="7735161" cy="42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08314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4</a:t>
            </a:fld>
            <a:endParaRPr lang="ru-RU" altLang="ru-RU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905927134"/>
              </p:ext>
            </p:extLst>
          </p:nvPr>
        </p:nvGraphicFramePr>
        <p:xfrm>
          <a:off x="323850" y="1681155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380809794"/>
              </p:ext>
            </p:extLst>
          </p:nvPr>
        </p:nvGraphicFramePr>
        <p:xfrm>
          <a:off x="345554" y="3828425"/>
          <a:ext cx="8418534" cy="225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38511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5</a:t>
            </a:fld>
            <a:endParaRPr lang="ru-RU" alt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576895246"/>
              </p:ext>
            </p:extLst>
          </p:nvPr>
        </p:nvGraphicFramePr>
        <p:xfrm>
          <a:off x="246562" y="1539875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713458" y="1581150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Несчастные случаи на территории Владимирской области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752768540"/>
              </p:ext>
            </p:extLst>
          </p:nvPr>
        </p:nvGraphicFramePr>
        <p:xfrm>
          <a:off x="351881" y="4130303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Скругленный прямоугольник 1"/>
          <p:cNvSpPr>
            <a:spLocks noChangeArrowheads="1"/>
          </p:cNvSpPr>
          <p:nvPr/>
        </p:nvSpPr>
        <p:spPr bwMode="auto">
          <a:xfrm>
            <a:off x="769666" y="4052353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Несчастные случаи на территории Ивановской области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350023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93240"/>
            <a:ext cx="2025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empora LGC Uni"/>
              </a:rPr>
              <a:t>6</a:t>
            </a:r>
          </a:p>
        </p:txBody>
      </p:sp>
      <p:sp>
        <p:nvSpPr>
          <p:cNvPr id="470" name="PlaceHolder 2"/>
          <p:cNvSpPr>
            <a:spLocks noGrp="1"/>
          </p:cNvSpPr>
          <p:nvPr>
            <p:ph type="title" idx="4294967295"/>
          </p:nvPr>
        </p:nvSpPr>
        <p:spPr>
          <a:xfrm>
            <a:off x="735480" y="2113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2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473" name="Скругленный прямоугольник 1"/>
          <p:cNvSpPr/>
          <p:nvPr/>
        </p:nvSpPr>
        <p:spPr>
          <a:xfrm>
            <a:off x="913320" y="1096920"/>
            <a:ext cx="7416360" cy="3873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Владимирска</a:t>
            </a:r>
            <a:r>
              <a:rPr lang="ru-RU" sz="24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область</a:t>
            </a:r>
            <a:endParaRPr lang="ru-RU" sz="24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288548180"/>
              </p:ext>
            </p:extLst>
          </p:nvPr>
        </p:nvGraphicFramePr>
        <p:xfrm>
          <a:off x="4788024" y="1988840"/>
          <a:ext cx="4032448" cy="4320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737880009"/>
              </p:ext>
            </p:extLst>
          </p:nvPr>
        </p:nvGraphicFramePr>
        <p:xfrm>
          <a:off x="43880" y="1772816"/>
          <a:ext cx="4104456" cy="4534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319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93240"/>
            <a:ext cx="2025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dirty="0"/>
              <a:t>7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title" idx="4294967295"/>
          </p:nvPr>
        </p:nvSpPr>
        <p:spPr>
          <a:xfrm>
            <a:off x="735480" y="2113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2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473" name="Скругленный прямоугольник 1"/>
          <p:cNvSpPr/>
          <p:nvPr/>
        </p:nvSpPr>
        <p:spPr>
          <a:xfrm>
            <a:off x="913320" y="1096920"/>
            <a:ext cx="7416360" cy="3873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Ивановская</a:t>
            </a:r>
            <a:r>
              <a:rPr lang="ru-RU" sz="24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область</a:t>
            </a:r>
            <a:endParaRPr lang="ru-RU" sz="24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11089890"/>
              </p:ext>
            </p:extLst>
          </p:nvPr>
        </p:nvGraphicFramePr>
        <p:xfrm>
          <a:off x="4788024" y="1988840"/>
          <a:ext cx="4104456" cy="431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124093997"/>
              </p:ext>
            </p:extLst>
          </p:nvPr>
        </p:nvGraphicFramePr>
        <p:xfrm>
          <a:off x="43880" y="1772816"/>
          <a:ext cx="4104456" cy="4319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9195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8060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C4556EB-D62C-4A7C-BF28-70F7F1A204D5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2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8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29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в области энергетического надзора</a:t>
            </a:r>
            <a:endParaRPr lang="ru-R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95904108"/>
              </p:ext>
            </p:extLst>
          </p:nvPr>
        </p:nvGraphicFramePr>
        <p:xfrm>
          <a:off x="457200" y="1340768"/>
          <a:ext cx="7931224" cy="524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9792" y="5651221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2024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90429" y="5754936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136474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fld id="{0F7C6C5D-FED7-4DE9-B3D1-1B701031DF6E}" type="slidenum">
              <a:rPr/>
              <a:pPr/>
              <a:t>9</a:t>
            </a:fld>
            <a:endParaRPr>
              <a:latin typeface="Tempora LGC Uni"/>
            </a:endParaRPr>
          </a:p>
        </p:txBody>
      </p:sp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823679009"/>
              </p:ext>
            </p:extLst>
          </p:nvPr>
        </p:nvGraphicFramePr>
        <p:xfrm>
          <a:off x="251640" y="1052640"/>
          <a:ext cx="8640720" cy="67056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</a:t>
                      </a: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905225611"/>
              </p:ext>
            </p:extLst>
          </p:nvPr>
        </p:nvGraphicFramePr>
        <p:xfrm>
          <a:off x="1475656" y="1926921"/>
          <a:ext cx="253398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4205205609"/>
              </p:ext>
            </p:extLst>
          </p:nvPr>
        </p:nvGraphicFramePr>
        <p:xfrm>
          <a:off x="4860032" y="1938840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021484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78821</TotalTime>
  <Words>672</Words>
  <Application>Microsoft Office PowerPoint</Application>
  <PresentationFormat>Экран (4:3)</PresentationFormat>
  <Paragraphs>246</Paragraphs>
  <Slides>22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Open Sans</vt:lpstr>
      <vt:lpstr>Tempora LGC Uni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3225</cp:revision>
  <cp:lastPrinted>2025-03-07T13:09:31Z</cp:lastPrinted>
  <dcterms:created xsi:type="dcterms:W3CDTF">2000-02-02T11:29:10Z</dcterms:created>
  <dcterms:modified xsi:type="dcterms:W3CDTF">2025-06-09T16:07:40Z</dcterms:modified>
</cp:coreProperties>
</file>